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8" r:id="rId3"/>
  </p:sldIdLst>
  <p:sldSz cx="6858000" cy="9907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B480"/>
    <a:srgbClr val="FDF5F2"/>
    <a:srgbClr val="FFEAD5"/>
    <a:srgbClr val="A06C4A"/>
    <a:srgbClr val="FA7D4B"/>
    <a:srgbClr val="EC9876"/>
    <a:srgbClr val="FEA868"/>
    <a:srgbClr val="FF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798"/>
    <p:restoredTop sz="94648"/>
  </p:normalViewPr>
  <p:slideViewPr>
    <p:cSldViewPr snapToGrid="0">
      <p:cViewPr varScale="1">
        <p:scale>
          <a:sx n="81" d="100"/>
          <a:sy n="81" d="100"/>
        </p:scale>
        <p:origin x="20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451"/>
            <a:ext cx="5829300" cy="3449308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3778"/>
            <a:ext cx="5143500" cy="2392040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470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7818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87"/>
            <a:ext cx="1478756" cy="839622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87"/>
            <a:ext cx="4350544" cy="839622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0909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9108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70019"/>
            <a:ext cx="5915025" cy="4121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30289"/>
            <a:ext cx="5915025" cy="2167284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0656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436"/>
            <a:ext cx="2914650" cy="628627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436"/>
            <a:ext cx="2914650" cy="628627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6411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90"/>
            <a:ext cx="5915025" cy="1915009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736"/>
            <a:ext cx="2901255" cy="119028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9022"/>
            <a:ext cx="2901255" cy="532303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736"/>
            <a:ext cx="2915543" cy="119028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9022"/>
            <a:ext cx="2915543" cy="532303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423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2124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4391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506"/>
            <a:ext cx="2211884" cy="23117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511"/>
            <a:ext cx="3471863" cy="704080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2276"/>
            <a:ext cx="2211884" cy="550651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7768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506"/>
            <a:ext cx="2211884" cy="23117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511"/>
            <a:ext cx="3471863" cy="704080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2276"/>
            <a:ext cx="2211884" cy="550651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1946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90"/>
            <a:ext cx="5915025" cy="1915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436"/>
            <a:ext cx="5915025" cy="628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2869"/>
            <a:ext cx="154305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2869"/>
            <a:ext cx="2314575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2869"/>
            <a:ext cx="154305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72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8E8F474-C7E4-477B-7707-DC571FC6172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3414" y="429232"/>
            <a:ext cx="43820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spc="80">
                <a:solidFill>
                  <a:srgbClr val="FA7D4B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「認知のかたより」に注目するワークシート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4F65024-C7FC-FA88-900E-0224DA586DC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3415" y="1699868"/>
            <a:ext cx="49376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spc="50" dirty="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1.</a:t>
            </a:r>
            <a:r>
              <a:rPr kumimoji="1" lang="ja-JP" altLang="en-US" sz="1200" b="1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</a:t>
            </a:r>
            <a:r>
              <a:rPr kumimoji="1" lang="en-US" altLang="ja-JP" sz="1200" b="1" spc="50" dirty="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6</a:t>
            </a:r>
            <a:r>
              <a:rPr kumimoji="1" lang="ja-JP" altLang="en-US" sz="1200" b="1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つのコラムで書いた自動思考を記入しましょう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065811C-7AC0-52A8-91E4-F0660183B92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96883" y="483104"/>
            <a:ext cx="33977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200" spc="1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年　　</a:t>
            </a:r>
            <a:r>
              <a:rPr kumimoji="1" lang="en-US" altLang="ja-JP" sz="1200" spc="10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 </a:t>
            </a:r>
            <a:r>
              <a:rPr kumimoji="1" lang="ja-JP" altLang="en-US" sz="1200" spc="1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月　</a:t>
            </a:r>
            <a:r>
              <a:rPr kumimoji="1" lang="en-US" altLang="ja-JP" sz="1200" spc="10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 </a:t>
            </a:r>
            <a:r>
              <a:rPr kumimoji="1" lang="ja-JP" altLang="en-US" sz="1200" spc="1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日　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D3D52BF-4DEE-5561-F232-A40070DCE05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3414" y="2758546"/>
            <a:ext cx="63463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en-US" altLang="ja-JP" sz="1200" b="1" spc="50" dirty="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2.</a:t>
            </a:r>
            <a:r>
              <a:rPr kumimoji="1" lang="ja-JP" altLang="en-US" sz="1200" b="1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自動思考が「認知のかたより」の中に当てはまらないかチェックをしましょう</a:t>
            </a:r>
          </a:p>
        </p:txBody>
      </p: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1FD1BEF1-85C9-6B00-D01F-762DA0433151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363415" y="800736"/>
            <a:ext cx="6131170" cy="0"/>
          </a:xfrm>
          <a:prstGeom prst="line">
            <a:avLst/>
          </a:prstGeom>
          <a:ln w="28575">
            <a:solidFill>
              <a:srgbClr val="FAB480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69F93CAE-52EF-CC51-497D-AC80FF808EB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9837" y="2014161"/>
            <a:ext cx="6044747" cy="603431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00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0BCDB64C-3B46-CEC6-EF9A-114A3D693F8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0846" y="221795"/>
            <a:ext cx="281907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ワークシート</a:t>
            </a:r>
            <a:r>
              <a:rPr kumimoji="1" lang="en-US" altLang="ja-JP" sz="1100" b="1" spc="50" dirty="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6</a:t>
            </a:r>
            <a:endParaRPr kumimoji="1" lang="ja-JP" altLang="en-US" sz="1100" b="1" spc="50">
              <a:solidFill>
                <a:srgbClr val="A06C4A"/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87D51B-27D3-38C8-5D02-58877D31EF6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0161" y="893534"/>
            <a:ext cx="613117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0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このシートは</a:t>
            </a:r>
            <a:r>
              <a:rPr kumimoji="1" lang="en-US" altLang="ja-JP" sz="105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6</a:t>
            </a:r>
            <a:r>
              <a:rPr kumimoji="1" lang="ja-JP" altLang="en-US" sz="10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つのコラムで適応的思考が出すのが難しい時に使います。「認知のかたより」とは、</a:t>
            </a:r>
            <a:endParaRPr kumimoji="1" lang="en-US" altLang="ja-JP" sz="1050" spc="5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0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極端なものの考え方や受け取り方のことです。</a:t>
            </a:r>
            <a:r>
              <a:rPr kumimoji="1" lang="en-US" altLang="ja-JP" sz="105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0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ご自身の考え（自動思考）でそのような「認知の</a:t>
            </a:r>
            <a:endParaRPr kumimoji="1" lang="en-US" altLang="ja-JP" sz="1050" spc="5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0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かたより」がないか確認してみましょう。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BE0EA3B-C535-64A6-D521-21CC1143B6C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3415" y="7372178"/>
            <a:ext cx="13114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３．</a:t>
            </a:r>
            <a:r>
              <a:rPr kumimoji="1" lang="en-US" altLang="ja-JP" sz="1200" b="1" spc="50" dirty="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200" b="1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適応的思考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76CE161-00C5-8819-C124-4CB4D1D2D95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9837" y="7673219"/>
            <a:ext cx="6044747" cy="734197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00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139465B-6F81-0C25-5DA7-11A2D02D786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3415" y="8453834"/>
            <a:ext cx="17188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spc="50" dirty="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4</a:t>
            </a:r>
            <a:r>
              <a:rPr kumimoji="1" lang="ja-JP" altLang="en-US" sz="1200" b="1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．アクションプラン　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BFC07BD-403D-6520-3437-6CFB21ED302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9837" y="8768127"/>
            <a:ext cx="6044747" cy="734197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00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F2AE40A5-0324-D7FE-6A13-C2F4F641380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903703" y="8469223"/>
            <a:ext cx="44472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このシートを書いて、やってみたいと思ったこと、今後取り組むこと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56E2BAF-28AF-4103-B7B0-87B7F7A1CF4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601151" y="7395001"/>
            <a:ext cx="46655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「認知のかたより」</a:t>
            </a:r>
            <a:r>
              <a:rPr kumimoji="1" lang="en-US" altLang="ja-JP" sz="1100" spc="50" dirty="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100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から、改めて適応的思考を考えて記入しましょう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741147B-E2F2-707B-4B89-C05F79E0F8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49838" y="3145787"/>
            <a:ext cx="28597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200" b="1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◻︎</a:t>
            </a:r>
            <a:r>
              <a:rPr kumimoji="1" lang="en-US" altLang="ja-JP" sz="1200" b="1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200" b="1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感情的きめつけ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3B0D47A-381E-A4E5-D991-EC298FC62A22}"/>
              </a:ext>
            </a:extLst>
          </p:cNvPr>
          <p:cNvSpPr txBox="1"/>
          <p:nvPr/>
        </p:nvSpPr>
        <p:spPr>
          <a:xfrm>
            <a:off x="1860888" y="3145620"/>
            <a:ext cx="599025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10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証拠がないのにネガティブな結論を引き出しやすいこと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0030326B-9958-3338-D905-F0E1F1A8480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49838" y="3529042"/>
            <a:ext cx="28597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200" b="1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◻︎</a:t>
            </a:r>
            <a:r>
              <a:rPr kumimoji="1" lang="en-US" altLang="ja-JP" sz="1200" b="1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200" b="1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選択的注目 （こころの色眼鏡）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2D295D0-E9B2-4353-9ECD-6B8D2179D09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0701" y="3782602"/>
            <a:ext cx="599025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10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良いこともたくさん起こっているのに、ささいなネガティブなことに注意が向く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BF985B9E-705D-BB03-B765-922F24C2756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49838" y="4137840"/>
            <a:ext cx="16125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200" b="1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◻︎</a:t>
            </a:r>
            <a:r>
              <a:rPr kumimoji="1" lang="en-US" altLang="ja-JP" sz="1200" b="1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200" b="1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過度の一般化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64082B59-8E3E-A656-8A3D-F819816CF0E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743235" y="4143015"/>
            <a:ext cx="515207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10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わずかな出来事から広範囲のことを結論づけてしまう</a:t>
            </a:r>
            <a:endParaRPr kumimoji="1" lang="en-US" altLang="ja-JP" sz="1100" spc="5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C52F9F94-4E0A-6135-8F6A-71998E13F4A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49838" y="4509499"/>
            <a:ext cx="28597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200" b="1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◻︎</a:t>
            </a:r>
            <a:r>
              <a:rPr kumimoji="1" lang="en-US" altLang="ja-JP" sz="1200" b="1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200" b="1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解釈と過小評価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202026E1-CEC4-D565-E5BD-441D3BA31BC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9508" y="4767203"/>
            <a:ext cx="6623229" cy="2431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400"/>
              </a:spcBef>
            </a:pPr>
            <a:r>
              <a:rPr kumimoji="1" lang="ja-JP" altLang="en-US" sz="98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自分がしてしまった失敗など、都合の悪いことは大きく、反対に良くできていることは小さく考える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A0791ECC-F4B9-918B-455A-BE9C66483DE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49838" y="5142565"/>
            <a:ext cx="28597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200" b="1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◻︎</a:t>
            </a:r>
            <a:r>
              <a:rPr kumimoji="1" lang="en-US" altLang="ja-JP" sz="1200" b="1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200" b="1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自己非難（個人化）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F0A48A24-7252-20AC-E41D-30DF4D35127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0701" y="5415017"/>
            <a:ext cx="599025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10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本来自分に関係のない出来事まで自分のせいに考えたり、原因を必要以上に自分に関連</a:t>
            </a:r>
            <a:endParaRPr kumimoji="1" lang="en-US" altLang="ja-JP" sz="1100" spc="5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10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づけて、自分を責めること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8B8B90D5-6052-CAEA-B7A5-961DBA1138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49838" y="6439355"/>
            <a:ext cx="28597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200" b="1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◻︎</a:t>
            </a:r>
            <a:r>
              <a:rPr kumimoji="1" lang="en-US" altLang="ja-JP" sz="1200" b="1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200" b="1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自分で実現してしまう予言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7EC41AEB-2BBC-41C7-E71B-BFF3809A71B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0701" y="6680811"/>
            <a:ext cx="599025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10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否定的な予測をして行動を制限し、その結果失敗する。そうして、否定的な予測をますます</a:t>
            </a:r>
            <a:endParaRPr kumimoji="1" lang="en-US" altLang="ja-JP" sz="1100" spc="5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10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信じ込むという悪循環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BC70FF6E-BCF9-D958-0151-5D27772BD58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49838" y="6042704"/>
            <a:ext cx="36735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200" b="1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◻︎</a:t>
            </a:r>
            <a:r>
              <a:rPr kumimoji="1" lang="en-US" altLang="ja-JP" sz="1200" b="1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200" b="1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“</a:t>
            </a:r>
            <a:r>
              <a:rPr kumimoji="1" lang="en-US" altLang="ja-JP" sz="1200" b="1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0</a:t>
            </a:r>
            <a:r>
              <a:rPr kumimoji="1" lang="ja-JP" altLang="en-US" sz="1200" b="1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か</a:t>
            </a:r>
            <a:r>
              <a:rPr kumimoji="1" lang="en-US" altLang="ja-JP" sz="1200" b="1" spc="-1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100</a:t>
            </a:r>
            <a:r>
              <a:rPr kumimoji="1" lang="ja-JP" altLang="en-US" sz="1200" b="1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か”思考</a:t>
            </a:r>
            <a:r>
              <a:rPr kumimoji="1" lang="ja-JP" altLang="en-US" sz="1000" b="1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（白黒思考・完璧主義） 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7EE1B6F3-335D-F347-5ADA-464DBED0EF11}"/>
              </a:ext>
            </a:extLst>
          </p:cNvPr>
          <p:cNvSpPr txBox="1"/>
          <p:nvPr/>
        </p:nvSpPr>
        <p:spPr>
          <a:xfrm>
            <a:off x="3162606" y="6087435"/>
            <a:ext cx="59902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98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白黒つけないと気がすまない、非効率なまで完璧を求める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0746650-705B-236D-0AF4-B8723DE01567}"/>
              </a:ext>
            </a:extLst>
          </p:cNvPr>
          <p:cNvSpPr txBox="1"/>
          <p:nvPr/>
        </p:nvSpPr>
        <p:spPr>
          <a:xfrm>
            <a:off x="4496815" y="472904"/>
            <a:ext cx="63421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kumimoji="1" lang="ja-JP" altLang="en-US" sz="11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323761E1-9936-CF2D-A72D-9F09BB908132}"/>
              </a:ext>
            </a:extLst>
          </p:cNvPr>
          <p:cNvSpPr txBox="1"/>
          <p:nvPr/>
        </p:nvSpPr>
        <p:spPr>
          <a:xfrm>
            <a:off x="5494935" y="472904"/>
            <a:ext cx="1847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1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2C9EE65E-0770-78BF-C8CE-E36F9C2DC0E4}"/>
              </a:ext>
            </a:extLst>
          </p:cNvPr>
          <p:cNvSpPr txBox="1"/>
          <p:nvPr/>
        </p:nvSpPr>
        <p:spPr>
          <a:xfrm>
            <a:off x="6008740" y="472904"/>
            <a:ext cx="1847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1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C3644C3B-22DA-80D6-3F8C-03CABF32CFE3}"/>
              </a:ext>
            </a:extLst>
          </p:cNvPr>
          <p:cNvSpPr txBox="1"/>
          <p:nvPr/>
        </p:nvSpPr>
        <p:spPr>
          <a:xfrm>
            <a:off x="438145" y="2004573"/>
            <a:ext cx="6076306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D2AF9894-1D7D-6E99-BAE9-1A599E7CCDA9}"/>
              </a:ext>
            </a:extLst>
          </p:cNvPr>
          <p:cNvSpPr txBox="1"/>
          <p:nvPr/>
        </p:nvSpPr>
        <p:spPr>
          <a:xfrm>
            <a:off x="438145" y="7727458"/>
            <a:ext cx="6076306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6E5C3534-69FD-79F2-A07C-B1E1140E4A60}"/>
              </a:ext>
            </a:extLst>
          </p:cNvPr>
          <p:cNvSpPr txBox="1"/>
          <p:nvPr/>
        </p:nvSpPr>
        <p:spPr>
          <a:xfrm>
            <a:off x="438145" y="8815279"/>
            <a:ext cx="6076306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12890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6B3ECF-0F1E-7CA5-8FA7-1F0E1061B8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92E5B8D-C914-64E0-576D-2FF7C8A590B3}"/>
              </a:ext>
            </a:extLst>
          </p:cNvPr>
          <p:cNvSpPr txBox="1"/>
          <p:nvPr/>
        </p:nvSpPr>
        <p:spPr>
          <a:xfrm>
            <a:off x="363414" y="429232"/>
            <a:ext cx="43820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spc="80">
                <a:solidFill>
                  <a:srgbClr val="FA7D4B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「認知のかたより」に注目するワークシート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BFF1002-5947-2125-9F04-BE5A88804B23}"/>
              </a:ext>
            </a:extLst>
          </p:cNvPr>
          <p:cNvSpPr txBox="1"/>
          <p:nvPr/>
        </p:nvSpPr>
        <p:spPr>
          <a:xfrm>
            <a:off x="363415" y="1699868"/>
            <a:ext cx="49376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spc="50" dirty="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1.</a:t>
            </a:r>
            <a:r>
              <a:rPr kumimoji="1" lang="ja-JP" altLang="en-US" sz="1200" b="1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</a:t>
            </a:r>
            <a:r>
              <a:rPr kumimoji="1" lang="en-US" altLang="ja-JP" sz="1200" b="1" spc="50" dirty="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6</a:t>
            </a:r>
            <a:r>
              <a:rPr kumimoji="1" lang="ja-JP" altLang="en-US" sz="1200" b="1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つのコラムで書いた自動思考を記入しましょう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F204E14-FB2B-4261-9853-24424612CC8F}"/>
              </a:ext>
            </a:extLst>
          </p:cNvPr>
          <p:cNvSpPr txBox="1"/>
          <p:nvPr/>
        </p:nvSpPr>
        <p:spPr>
          <a:xfrm>
            <a:off x="3096883" y="483104"/>
            <a:ext cx="33977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200" spc="1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年　　</a:t>
            </a:r>
            <a:r>
              <a:rPr kumimoji="1" lang="en-US" altLang="ja-JP" sz="1200" spc="10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 </a:t>
            </a:r>
            <a:r>
              <a:rPr kumimoji="1" lang="ja-JP" altLang="en-US" sz="1200" spc="1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月　</a:t>
            </a:r>
            <a:r>
              <a:rPr kumimoji="1" lang="en-US" altLang="ja-JP" sz="1200" spc="10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 </a:t>
            </a:r>
            <a:r>
              <a:rPr kumimoji="1" lang="ja-JP" altLang="en-US" sz="1200" spc="1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日　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891AB53-1A2E-9124-2755-E330A2C79A02}"/>
              </a:ext>
            </a:extLst>
          </p:cNvPr>
          <p:cNvSpPr txBox="1"/>
          <p:nvPr/>
        </p:nvSpPr>
        <p:spPr>
          <a:xfrm>
            <a:off x="363414" y="2758546"/>
            <a:ext cx="63463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en-US" altLang="ja-JP" sz="1200" b="1" spc="50" dirty="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2.</a:t>
            </a:r>
            <a:r>
              <a:rPr kumimoji="1" lang="ja-JP" altLang="en-US" sz="1200" b="1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自動思考が「認知のかたより」の中に当てはまらないかチェックをしましょう</a:t>
            </a:r>
          </a:p>
        </p:txBody>
      </p: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15AD56AD-727A-0AD7-2D6B-985BC8C3F1C8}"/>
              </a:ext>
            </a:extLst>
          </p:cNvPr>
          <p:cNvCxnSpPr>
            <a:cxnSpLocks/>
          </p:cNvCxnSpPr>
          <p:nvPr/>
        </p:nvCxnSpPr>
        <p:spPr>
          <a:xfrm>
            <a:off x="363415" y="800736"/>
            <a:ext cx="6131170" cy="0"/>
          </a:xfrm>
          <a:prstGeom prst="line">
            <a:avLst/>
          </a:prstGeom>
          <a:ln w="28575">
            <a:solidFill>
              <a:srgbClr val="FAB480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4C332C52-1499-9261-E92E-BD5B9A7E7A13}"/>
              </a:ext>
            </a:extLst>
          </p:cNvPr>
          <p:cNvSpPr/>
          <p:nvPr/>
        </p:nvSpPr>
        <p:spPr>
          <a:xfrm>
            <a:off x="449837" y="2014161"/>
            <a:ext cx="6044747" cy="603431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こんなこともできない自分はダメだ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7B43680C-9032-E421-066F-9DFC890F06C4}"/>
              </a:ext>
            </a:extLst>
          </p:cNvPr>
          <p:cNvSpPr txBox="1"/>
          <p:nvPr/>
        </p:nvSpPr>
        <p:spPr>
          <a:xfrm>
            <a:off x="390846" y="221795"/>
            <a:ext cx="281907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ワークシート</a:t>
            </a:r>
            <a:r>
              <a:rPr kumimoji="1" lang="en-US" altLang="ja-JP" sz="1100" b="1" spc="50" dirty="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6</a:t>
            </a:r>
            <a:endParaRPr kumimoji="1" lang="ja-JP" altLang="en-US" sz="1100" b="1" spc="50">
              <a:solidFill>
                <a:srgbClr val="A06C4A"/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48A59F6-3455-6997-A265-90629245ADD2}"/>
              </a:ext>
            </a:extLst>
          </p:cNvPr>
          <p:cNvSpPr txBox="1"/>
          <p:nvPr/>
        </p:nvSpPr>
        <p:spPr>
          <a:xfrm>
            <a:off x="350161" y="893534"/>
            <a:ext cx="613117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0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このシートは</a:t>
            </a:r>
            <a:r>
              <a:rPr kumimoji="1" lang="en-US" altLang="ja-JP" sz="105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6</a:t>
            </a:r>
            <a:r>
              <a:rPr kumimoji="1" lang="ja-JP" altLang="en-US" sz="10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つのコラムで適応的思考が出すのが難しい時に使います。「認知のかたより」とは、</a:t>
            </a:r>
            <a:endParaRPr kumimoji="1" lang="en-US" altLang="ja-JP" sz="1050" spc="5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0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極端なものの考え方や受け取り方のことです。</a:t>
            </a:r>
            <a:r>
              <a:rPr kumimoji="1" lang="en-US" altLang="ja-JP" sz="1050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0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ご自身の考え（自動思考）でそのような「認知の</a:t>
            </a:r>
            <a:endParaRPr kumimoji="1" lang="en-US" altLang="ja-JP" sz="1050" spc="5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05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かたより」がないか確認してみましょう。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24272D0-8ABE-FC74-587C-2185E25C2B3C}"/>
              </a:ext>
            </a:extLst>
          </p:cNvPr>
          <p:cNvSpPr txBox="1"/>
          <p:nvPr/>
        </p:nvSpPr>
        <p:spPr>
          <a:xfrm>
            <a:off x="363415" y="7372178"/>
            <a:ext cx="13114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３．</a:t>
            </a:r>
            <a:r>
              <a:rPr kumimoji="1" lang="en-US" altLang="ja-JP" sz="1200" b="1" spc="50" dirty="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200" b="1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適応的思考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75B6E03-4178-BC6A-B53C-02A952226C77}"/>
              </a:ext>
            </a:extLst>
          </p:cNvPr>
          <p:cNvSpPr/>
          <p:nvPr/>
        </p:nvSpPr>
        <p:spPr>
          <a:xfrm>
            <a:off x="449837" y="7673219"/>
            <a:ext cx="6044747" cy="734197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初めて頼まれた案件なので、予定通りにいかないのは当然だ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A7E4506-C750-ABFC-37C2-4EE556761033}"/>
              </a:ext>
            </a:extLst>
          </p:cNvPr>
          <p:cNvSpPr txBox="1"/>
          <p:nvPr/>
        </p:nvSpPr>
        <p:spPr>
          <a:xfrm>
            <a:off x="363415" y="8453834"/>
            <a:ext cx="17188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spc="50" dirty="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4</a:t>
            </a:r>
            <a:r>
              <a:rPr kumimoji="1" lang="ja-JP" altLang="en-US" sz="1200" b="1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．アクションプラン　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380FDBA-FF9A-80C2-526F-6350D8560F41}"/>
              </a:ext>
            </a:extLst>
          </p:cNvPr>
          <p:cNvSpPr/>
          <p:nvPr/>
        </p:nvSpPr>
        <p:spPr>
          <a:xfrm>
            <a:off x="449837" y="8768127"/>
            <a:ext cx="6044747" cy="734197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同僚に手伝ってもらえるか聞く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2E55BDE-FB04-3E78-3151-C6D95C015386}"/>
              </a:ext>
            </a:extLst>
          </p:cNvPr>
          <p:cNvSpPr txBox="1"/>
          <p:nvPr/>
        </p:nvSpPr>
        <p:spPr>
          <a:xfrm>
            <a:off x="1903703" y="8469223"/>
            <a:ext cx="44472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このシートを書いて、やってみたいと思ったこと、今後取り組むこと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D858579-94E1-9A66-54B6-21543D3C382A}"/>
              </a:ext>
            </a:extLst>
          </p:cNvPr>
          <p:cNvSpPr txBox="1"/>
          <p:nvPr/>
        </p:nvSpPr>
        <p:spPr>
          <a:xfrm>
            <a:off x="1601151" y="7395001"/>
            <a:ext cx="46655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「認知のかたより」</a:t>
            </a:r>
            <a:r>
              <a:rPr kumimoji="1" lang="en-US" altLang="ja-JP" sz="1100" spc="50" dirty="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100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から、改めて適応的思考を考えて記入しましょう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36E256D-C83E-BDD7-1E3C-817F201736D9}"/>
              </a:ext>
            </a:extLst>
          </p:cNvPr>
          <p:cNvSpPr txBox="1"/>
          <p:nvPr/>
        </p:nvSpPr>
        <p:spPr>
          <a:xfrm>
            <a:off x="449838" y="3145787"/>
            <a:ext cx="28597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200" b="1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◻︎</a:t>
            </a:r>
            <a:r>
              <a:rPr kumimoji="1" lang="en-US" altLang="ja-JP" sz="1200" b="1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200" b="1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感情的きめつけ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67171AF-FA63-CDBF-AF8F-021BFC8A6312}"/>
              </a:ext>
            </a:extLst>
          </p:cNvPr>
          <p:cNvSpPr txBox="1"/>
          <p:nvPr/>
        </p:nvSpPr>
        <p:spPr>
          <a:xfrm>
            <a:off x="1860888" y="3145620"/>
            <a:ext cx="599025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10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証拠がないのにネガティブな結論を引き出しやすいこと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5A5E9C5-59AB-F2D0-C17F-C2667D0315E6}"/>
              </a:ext>
            </a:extLst>
          </p:cNvPr>
          <p:cNvSpPr txBox="1"/>
          <p:nvPr/>
        </p:nvSpPr>
        <p:spPr>
          <a:xfrm>
            <a:off x="449838" y="3529042"/>
            <a:ext cx="28597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200" b="1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◻︎</a:t>
            </a:r>
            <a:r>
              <a:rPr kumimoji="1" lang="en-US" altLang="ja-JP" sz="1200" b="1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200" b="1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選択的注目 （こころの色眼鏡）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89871F94-1EF4-6879-9093-01C417020B89}"/>
              </a:ext>
            </a:extLst>
          </p:cNvPr>
          <p:cNvSpPr txBox="1"/>
          <p:nvPr/>
        </p:nvSpPr>
        <p:spPr>
          <a:xfrm>
            <a:off x="650701" y="3782602"/>
            <a:ext cx="599025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10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良いこともたくさん起こっているのに、ささいなネガティブなことに注意が向く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1A5C3960-14DC-E084-057B-0FFB0C5A43E1}"/>
              </a:ext>
            </a:extLst>
          </p:cNvPr>
          <p:cNvSpPr txBox="1"/>
          <p:nvPr/>
        </p:nvSpPr>
        <p:spPr>
          <a:xfrm>
            <a:off x="449838" y="4137840"/>
            <a:ext cx="16125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200" b="1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◻︎</a:t>
            </a:r>
            <a:r>
              <a:rPr kumimoji="1" lang="en-US" altLang="ja-JP" sz="1200" b="1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200" b="1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過度の一般化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D62DF43-59CC-90BA-B59D-5B7CFC4EED39}"/>
              </a:ext>
            </a:extLst>
          </p:cNvPr>
          <p:cNvSpPr txBox="1"/>
          <p:nvPr/>
        </p:nvSpPr>
        <p:spPr>
          <a:xfrm>
            <a:off x="1743235" y="4143015"/>
            <a:ext cx="515207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10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わずかな出来事から広範囲のことを結論づけてしまう</a:t>
            </a:r>
            <a:endParaRPr kumimoji="1" lang="en-US" altLang="ja-JP" sz="1100" spc="5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825F0814-8FD4-2863-D746-907539776F56}"/>
              </a:ext>
            </a:extLst>
          </p:cNvPr>
          <p:cNvSpPr txBox="1"/>
          <p:nvPr/>
        </p:nvSpPr>
        <p:spPr>
          <a:xfrm>
            <a:off x="449838" y="4509499"/>
            <a:ext cx="28597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200" b="1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◻︎</a:t>
            </a:r>
            <a:r>
              <a:rPr kumimoji="1" lang="en-US" altLang="ja-JP" sz="1200" b="1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200" b="1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解釈と過小評価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CCDB13F5-AF56-3AC3-027C-43A7126F26A4}"/>
              </a:ext>
            </a:extLst>
          </p:cNvPr>
          <p:cNvSpPr txBox="1"/>
          <p:nvPr/>
        </p:nvSpPr>
        <p:spPr>
          <a:xfrm>
            <a:off x="639508" y="4767203"/>
            <a:ext cx="6623229" cy="2431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400"/>
              </a:spcBef>
            </a:pPr>
            <a:r>
              <a:rPr kumimoji="1" lang="ja-JP" altLang="en-US" sz="98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自分がしてしまった失敗など、都合の悪いことは大きく、反対に良くできていることは小さく考える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D55AABED-52F8-30CE-8D3A-5F3A6332CC99}"/>
              </a:ext>
            </a:extLst>
          </p:cNvPr>
          <p:cNvSpPr txBox="1"/>
          <p:nvPr/>
        </p:nvSpPr>
        <p:spPr>
          <a:xfrm>
            <a:off x="449838" y="5142565"/>
            <a:ext cx="28597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200" b="1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◻︎</a:t>
            </a:r>
            <a:r>
              <a:rPr kumimoji="1" lang="en-US" altLang="ja-JP" sz="1200" b="1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200" b="1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自己非難（個人化）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A754398B-67A7-607A-53DD-853F53A4B8F5}"/>
              </a:ext>
            </a:extLst>
          </p:cNvPr>
          <p:cNvSpPr txBox="1"/>
          <p:nvPr/>
        </p:nvSpPr>
        <p:spPr>
          <a:xfrm>
            <a:off x="650701" y="5415017"/>
            <a:ext cx="599025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10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本来自分に関係のない出来事まで自分のせいに考えたり、原因を必要以上に自分に関連</a:t>
            </a:r>
            <a:endParaRPr kumimoji="1" lang="en-US" altLang="ja-JP" sz="1100" spc="5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10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づけて、自分を責めること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DC35E4B9-1FD9-76ED-8A8D-A438B9A60856}"/>
              </a:ext>
            </a:extLst>
          </p:cNvPr>
          <p:cNvSpPr txBox="1"/>
          <p:nvPr/>
        </p:nvSpPr>
        <p:spPr>
          <a:xfrm>
            <a:off x="449838" y="6439355"/>
            <a:ext cx="28597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200" b="1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◻︎</a:t>
            </a:r>
            <a:r>
              <a:rPr kumimoji="1" lang="en-US" altLang="ja-JP" sz="1200" b="1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200" b="1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自分で実現してしまう予言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1D9F52DE-5D72-2675-61D7-446548C5A88B}"/>
              </a:ext>
            </a:extLst>
          </p:cNvPr>
          <p:cNvSpPr txBox="1"/>
          <p:nvPr/>
        </p:nvSpPr>
        <p:spPr>
          <a:xfrm>
            <a:off x="650701" y="6680811"/>
            <a:ext cx="599025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10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否定的な予測をして行動を制限し、その結果失敗する。そうして、否定的な予測をますます</a:t>
            </a:r>
            <a:endParaRPr kumimoji="1" lang="en-US" altLang="ja-JP" sz="1100" spc="5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10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信じ込むという悪循環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625212A3-AD27-7B94-DEAF-1CE627D98844}"/>
              </a:ext>
            </a:extLst>
          </p:cNvPr>
          <p:cNvSpPr txBox="1"/>
          <p:nvPr/>
        </p:nvSpPr>
        <p:spPr>
          <a:xfrm>
            <a:off x="449838" y="6042704"/>
            <a:ext cx="36735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200" b="1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◻︎</a:t>
            </a:r>
            <a:r>
              <a:rPr kumimoji="1" lang="en-US" altLang="ja-JP" sz="1200" b="1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</a:t>
            </a:r>
            <a:r>
              <a:rPr kumimoji="1" lang="ja-JP" altLang="en-US" sz="1200" b="1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“</a:t>
            </a:r>
            <a:r>
              <a:rPr kumimoji="1" lang="en-US" altLang="ja-JP" sz="1200" b="1" spc="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0</a:t>
            </a:r>
            <a:r>
              <a:rPr kumimoji="1" lang="ja-JP" altLang="en-US" sz="1200" b="1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か</a:t>
            </a:r>
            <a:r>
              <a:rPr kumimoji="1" lang="en-US" altLang="ja-JP" sz="1200" b="1" spc="-15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100</a:t>
            </a:r>
            <a:r>
              <a:rPr kumimoji="1" lang="ja-JP" altLang="en-US" sz="1200" b="1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か”思考</a:t>
            </a:r>
            <a:r>
              <a:rPr kumimoji="1" lang="ja-JP" altLang="en-US" sz="1000" b="1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（白黒思考・完璧主義） 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8CEC79D0-094A-420C-DE0A-95B0010CB74B}"/>
              </a:ext>
            </a:extLst>
          </p:cNvPr>
          <p:cNvSpPr txBox="1"/>
          <p:nvPr/>
        </p:nvSpPr>
        <p:spPr>
          <a:xfrm>
            <a:off x="3162606" y="6087435"/>
            <a:ext cx="59902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980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白黒つけないと気がすまない、非効率なまで完璧を求める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5140F2AA-F3ED-9594-53FF-2849A0300FFA}"/>
              </a:ext>
            </a:extLst>
          </p:cNvPr>
          <p:cNvSpPr txBox="1"/>
          <p:nvPr/>
        </p:nvSpPr>
        <p:spPr>
          <a:xfrm>
            <a:off x="4359686" y="481415"/>
            <a:ext cx="716811" cy="278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200" b="1" spc="5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記入例</a:t>
            </a:r>
          </a:p>
        </p:txBody>
      </p:sp>
    </p:spTree>
    <p:extLst>
      <p:ext uri="{BB962C8B-B14F-4D97-AF65-F5344CB8AC3E}">
        <p14:creationId xmlns:p14="http://schemas.microsoft.com/office/powerpoint/2010/main" val="7356905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157</TotalTime>
  <Words>669</Words>
  <Application>Microsoft Macintosh PowerPoint</Application>
  <PresentationFormat>ユーザー設定</PresentationFormat>
  <Paragraphs>63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BIZ UDPGothic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比奈子 浅沼</dc:creator>
  <cp:keywords/>
  <dc:description/>
  <cp:lastModifiedBy>比奈子 浅沼</cp:lastModifiedBy>
  <cp:revision>14</cp:revision>
  <dcterms:created xsi:type="dcterms:W3CDTF">2024-11-17T07:33:51Z</dcterms:created>
  <dcterms:modified xsi:type="dcterms:W3CDTF">2025-01-05T01:18:26Z</dcterms:modified>
  <cp:category/>
</cp:coreProperties>
</file>