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93" r:id="rId3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FEA868"/>
    <a:srgbClr val="A06C4A"/>
    <a:srgbClr val="FDF5F2"/>
    <a:srgbClr val="FFEAD5"/>
    <a:srgbClr val="FA7D4B"/>
    <a:srgbClr val="EC9876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/>
    <p:restoredTop sz="94648"/>
  </p:normalViewPr>
  <p:slideViewPr>
    <p:cSldViewPr snapToGrid="0">
      <p:cViewPr varScale="1">
        <p:scale>
          <a:sx n="81" d="100"/>
          <a:sy n="81" d="100"/>
        </p:scale>
        <p:origin x="2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4B4E0-2463-F8E1-22D3-A5463B9E6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9044CCE-CEEE-BCBB-36CE-A6E3209B64C0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31752688"/>
              </p:ext>
            </p:extLst>
          </p:nvPr>
        </p:nvGraphicFramePr>
        <p:xfrm>
          <a:off x="327408" y="855330"/>
          <a:ext cx="6203184" cy="861168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060950">
                  <a:extLst>
                    <a:ext uri="{9D8B030D-6E8A-4147-A177-3AD203B41FA5}">
                      <a16:colId xmlns:a16="http://schemas.microsoft.com/office/drawing/2014/main" val="4140972225"/>
                    </a:ext>
                  </a:extLst>
                </a:gridCol>
                <a:gridCol w="1399871">
                  <a:extLst>
                    <a:ext uri="{9D8B030D-6E8A-4147-A177-3AD203B41FA5}">
                      <a16:colId xmlns:a16="http://schemas.microsoft.com/office/drawing/2014/main" val="52000978"/>
                    </a:ext>
                  </a:extLst>
                </a:gridCol>
                <a:gridCol w="1432164">
                  <a:extLst>
                    <a:ext uri="{9D8B030D-6E8A-4147-A177-3AD203B41FA5}">
                      <a16:colId xmlns:a16="http://schemas.microsoft.com/office/drawing/2014/main" val="2847422021"/>
                    </a:ext>
                  </a:extLst>
                </a:gridCol>
                <a:gridCol w="1310199">
                  <a:extLst>
                    <a:ext uri="{9D8B030D-6E8A-4147-A177-3AD203B41FA5}">
                      <a16:colId xmlns:a16="http://schemas.microsoft.com/office/drawing/2014/main" val="1908043047"/>
                    </a:ext>
                  </a:extLst>
                </a:gridCol>
              </a:tblGrid>
              <a:tr h="1331184"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2">
                            <a:lumMod val="25000"/>
                          </a:schemeClr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070969"/>
                  </a:ext>
                </a:extLst>
              </a:tr>
              <a:tr h="1205336"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2">
                            <a:lumMod val="25000"/>
                          </a:schemeClr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035901"/>
                  </a:ext>
                </a:extLst>
              </a:tr>
              <a:tr h="1181229"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2">
                            <a:lumMod val="25000"/>
                          </a:schemeClr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220100"/>
                  </a:ext>
                </a:extLst>
              </a:tr>
              <a:tr h="1410378"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2">
                            <a:lumMod val="25000"/>
                          </a:schemeClr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957078"/>
                  </a:ext>
                </a:extLst>
              </a:tr>
              <a:tr h="662799"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2">
                            <a:lumMod val="25000"/>
                          </a:schemeClr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154255"/>
                  </a:ext>
                </a:extLst>
              </a:tr>
              <a:tr h="1410378"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2">
                            <a:lumMod val="25000"/>
                          </a:schemeClr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541826"/>
                  </a:ext>
                </a:extLst>
              </a:tr>
              <a:tr h="295514">
                <a:tc gridSpan="4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605812"/>
                  </a:ext>
                </a:extLst>
              </a:tr>
              <a:tr h="1114864">
                <a:tc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2">
                            <a:lumMod val="25000"/>
                          </a:schemeClr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tx1"/>
                        </a:solidFill>
                        <a:latin typeface="BIZ UDPGothic" panose="020B0400000000000000" pitchFamily="34" charset="-128"/>
                        <a:ea typeface="BIZ UDP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448581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EDDD4D-A8C9-F248-1FA8-53DAA90FE0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29232"/>
            <a:ext cx="3466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問題を解決するワークシート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D5983FD-936B-7394-6237-52AF41D8E57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6DCDACA-7068-9022-D1EF-32362D3870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7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51C874E-9BB6-ADA2-BB12-C132594810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20" y="1122902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問題の明確化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28BAEB9-A67F-6A6C-5F28-72FA3901C0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8009" y="2404513"/>
            <a:ext cx="19650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取り組む問題を決める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AEB082A-506D-B163-88C6-44A0FA51EA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8009" y="3625554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解決策を考え出す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3687978-A2BC-3AF3-26FD-2C4CDD5ED7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8009" y="4723394"/>
            <a:ext cx="21402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解決策の長所と短所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1173E1F-3CB9-0CF7-F93C-7FB21481C02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8009" y="6059341"/>
            <a:ext cx="2466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5.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解決策を決める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EB6A797-624F-C390-7276-5EE48541172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7482" y="6712910"/>
            <a:ext cx="32810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行動計画を立てる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1E836B5-AEE4-DBFA-5E82-BD657E85D3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20" y="1392191"/>
            <a:ext cx="196507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困っている問題や抱えている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問題を書き出してみましょう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C22299B-25F9-3892-CFE2-A712ABAB6B8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20" y="2661962"/>
            <a:ext cx="196507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結果をどうしたいでしょうか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目標を設定しましょう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1111754-4C7A-F0FD-7D2C-EAE1EDA6895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20" y="3862436"/>
            <a:ext cx="196507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思いついたことを何でも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書き出してみましょう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EE41FF2-1195-A3D3-F7E0-4E4002FD1B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20" y="4984266"/>
            <a:ext cx="223398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・その解決策で、問題は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どの程度解決しそうでしょうか</a:t>
            </a: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・どのくらい実行可能でしょうか</a:t>
            </a: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・実行上の障害を予測しましょう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31949E9-7E4C-DA7F-42D8-5A32F791F1D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20" y="6302336"/>
            <a:ext cx="19454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解決策を一つ選びましょう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25AF38B-C1BE-9DE5-E3BF-B6E02EDE4B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19" y="6975969"/>
            <a:ext cx="2150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何を、いつまでに、どのように、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どのくらい、どうやって等、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具体的な計画にしましょう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また、うまくいかなかった時の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対処法も考えておきましょう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7C7167-47DF-FAB7-DE2E-01015ACAB9A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8009" y="8451409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7.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解決策の評価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5EF7FC9-8825-A29D-42D3-1F399706FF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420" y="8720292"/>
            <a:ext cx="274418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解決策を実行してみて、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発見した点や改善した方が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良い点はありましたか？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B96952-D556-A4E9-80C3-D29F64182C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99613" y="3416834"/>
            <a:ext cx="851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長所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577CF37-D241-61D3-26F0-981C29F6BF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61934" y="3416834"/>
            <a:ext cx="851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短所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47A7888-F35F-E7E6-2710-23DFC0D944F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51759" y="8071861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行動計画の実行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86E8AC3-B4B9-5DAD-ABBB-C15F6DE585E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383092" y="3718391"/>
            <a:ext cx="4147500" cy="0"/>
          </a:xfrm>
          <a:prstGeom prst="line">
            <a:avLst/>
          </a:prstGeom>
          <a:ln w="12700">
            <a:solidFill>
              <a:srgbClr val="FAB4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5C8FF74-AF0E-B70E-05D2-05BF685D0E5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77119" y="3416834"/>
            <a:ext cx="851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102040-4D4C-D7BD-A078-359B6CF3F01E}"/>
              </a:ext>
            </a:extLst>
          </p:cNvPr>
          <p:cNvSpPr txBox="1"/>
          <p:nvPr/>
        </p:nvSpPr>
        <p:spPr>
          <a:xfrm>
            <a:off x="4496815" y="472904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49DD65D-C365-A7AA-433A-775B747C0EFE}"/>
              </a:ext>
            </a:extLst>
          </p:cNvPr>
          <p:cNvSpPr txBox="1"/>
          <p:nvPr/>
        </p:nvSpPr>
        <p:spPr>
          <a:xfrm>
            <a:off x="5494935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DFBA323-44E7-AB98-7762-2B8A3396131A}"/>
              </a:ext>
            </a:extLst>
          </p:cNvPr>
          <p:cNvSpPr txBox="1"/>
          <p:nvPr/>
        </p:nvSpPr>
        <p:spPr>
          <a:xfrm>
            <a:off x="60087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B929CC4-DAA9-0A8C-E1A4-9D329BA741C1}"/>
              </a:ext>
            </a:extLst>
          </p:cNvPr>
          <p:cNvSpPr txBox="1"/>
          <p:nvPr/>
        </p:nvSpPr>
        <p:spPr>
          <a:xfrm>
            <a:off x="2451759" y="964308"/>
            <a:ext cx="401539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2D26B24-B9B9-7F8B-FA07-9C9197F9312C}"/>
              </a:ext>
            </a:extLst>
          </p:cNvPr>
          <p:cNvSpPr txBox="1"/>
          <p:nvPr/>
        </p:nvSpPr>
        <p:spPr>
          <a:xfrm>
            <a:off x="2451759" y="2209783"/>
            <a:ext cx="401539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520CC10-BFBB-11E1-C786-7D827420EB57}"/>
              </a:ext>
            </a:extLst>
          </p:cNvPr>
          <p:cNvSpPr txBox="1"/>
          <p:nvPr/>
        </p:nvSpPr>
        <p:spPr>
          <a:xfrm>
            <a:off x="2451759" y="3817869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2B52E84-4315-16DE-7E8B-77151D8B3045}"/>
              </a:ext>
            </a:extLst>
          </p:cNvPr>
          <p:cNvSpPr txBox="1"/>
          <p:nvPr/>
        </p:nvSpPr>
        <p:spPr>
          <a:xfrm>
            <a:off x="2451759" y="4543076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4FAFF9B-5A36-FF9C-788A-03798E728156}"/>
              </a:ext>
            </a:extLst>
          </p:cNvPr>
          <p:cNvSpPr txBox="1"/>
          <p:nvPr/>
        </p:nvSpPr>
        <p:spPr>
          <a:xfrm>
            <a:off x="2451759" y="5299822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9E8FA03-BD7E-920A-0566-BFCAC1829B40}"/>
              </a:ext>
            </a:extLst>
          </p:cNvPr>
          <p:cNvSpPr txBox="1"/>
          <p:nvPr/>
        </p:nvSpPr>
        <p:spPr>
          <a:xfrm>
            <a:off x="3870656" y="3817869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BADC073-8040-808C-C953-1B755AE8A791}"/>
              </a:ext>
            </a:extLst>
          </p:cNvPr>
          <p:cNvSpPr txBox="1"/>
          <p:nvPr/>
        </p:nvSpPr>
        <p:spPr>
          <a:xfrm>
            <a:off x="3870656" y="4543076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0884BEB-7360-DA41-DE8C-21FF351334B5}"/>
              </a:ext>
            </a:extLst>
          </p:cNvPr>
          <p:cNvSpPr txBox="1"/>
          <p:nvPr/>
        </p:nvSpPr>
        <p:spPr>
          <a:xfrm>
            <a:off x="3870656" y="5299822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81BAFE8-48E9-9E07-4C51-97143AA7E13C}"/>
              </a:ext>
            </a:extLst>
          </p:cNvPr>
          <p:cNvSpPr txBox="1"/>
          <p:nvPr/>
        </p:nvSpPr>
        <p:spPr>
          <a:xfrm>
            <a:off x="5258021" y="3817869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CF48776-2C18-A8A7-D752-76B72FB07053}"/>
              </a:ext>
            </a:extLst>
          </p:cNvPr>
          <p:cNvSpPr txBox="1"/>
          <p:nvPr/>
        </p:nvSpPr>
        <p:spPr>
          <a:xfrm>
            <a:off x="5258021" y="4543076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BDFF724-3CDA-5434-6516-D03D524E4436}"/>
              </a:ext>
            </a:extLst>
          </p:cNvPr>
          <p:cNvSpPr txBox="1"/>
          <p:nvPr/>
        </p:nvSpPr>
        <p:spPr>
          <a:xfrm>
            <a:off x="5258021" y="5299822"/>
            <a:ext cx="120680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1FDAB5B-7D7E-2335-D6AF-8F7FA3306E22}"/>
              </a:ext>
            </a:extLst>
          </p:cNvPr>
          <p:cNvSpPr txBox="1"/>
          <p:nvPr/>
        </p:nvSpPr>
        <p:spPr>
          <a:xfrm>
            <a:off x="2451759" y="5993508"/>
            <a:ext cx="4015394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85549C5-2901-348B-B2E5-6F19F0546615}"/>
              </a:ext>
            </a:extLst>
          </p:cNvPr>
          <p:cNvSpPr txBox="1"/>
          <p:nvPr/>
        </p:nvSpPr>
        <p:spPr>
          <a:xfrm>
            <a:off x="2451759" y="6687190"/>
            <a:ext cx="4015394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AA9E3B3-5EF3-0F66-5639-94289A549F18}"/>
              </a:ext>
            </a:extLst>
          </p:cNvPr>
          <p:cNvSpPr txBox="1"/>
          <p:nvPr/>
        </p:nvSpPr>
        <p:spPr>
          <a:xfrm>
            <a:off x="2451759" y="8437164"/>
            <a:ext cx="4015394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921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4B4E0-2463-F8E1-22D3-A5463B9E6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9044CCE-CEEE-BCBB-36CE-A6E3209B64C0}"/>
              </a:ext>
            </a:extLst>
          </p:cNvPr>
          <p:cNvGraphicFramePr>
            <a:graphicFrameLocks noGrp="1"/>
          </p:cNvGraphicFramePr>
          <p:nvPr/>
        </p:nvGraphicFramePr>
        <p:xfrm>
          <a:off x="327408" y="855330"/>
          <a:ext cx="6203184" cy="8613348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060950">
                  <a:extLst>
                    <a:ext uri="{9D8B030D-6E8A-4147-A177-3AD203B41FA5}">
                      <a16:colId xmlns:a16="http://schemas.microsoft.com/office/drawing/2014/main" val="4140972225"/>
                    </a:ext>
                  </a:extLst>
                </a:gridCol>
                <a:gridCol w="1399871">
                  <a:extLst>
                    <a:ext uri="{9D8B030D-6E8A-4147-A177-3AD203B41FA5}">
                      <a16:colId xmlns:a16="http://schemas.microsoft.com/office/drawing/2014/main" val="52000978"/>
                    </a:ext>
                  </a:extLst>
                </a:gridCol>
                <a:gridCol w="1432164">
                  <a:extLst>
                    <a:ext uri="{9D8B030D-6E8A-4147-A177-3AD203B41FA5}">
                      <a16:colId xmlns:a16="http://schemas.microsoft.com/office/drawing/2014/main" val="2847422021"/>
                    </a:ext>
                  </a:extLst>
                </a:gridCol>
                <a:gridCol w="1310199">
                  <a:extLst>
                    <a:ext uri="{9D8B030D-6E8A-4147-A177-3AD203B41FA5}">
                      <a16:colId xmlns:a16="http://schemas.microsoft.com/office/drawing/2014/main" val="1908043047"/>
                    </a:ext>
                  </a:extLst>
                </a:gridCol>
              </a:tblGrid>
              <a:tr h="133118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070969"/>
                  </a:ext>
                </a:extLst>
              </a:tr>
              <a:tr h="1205336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035901"/>
                  </a:ext>
                </a:extLst>
              </a:tr>
              <a:tr h="1181229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220100"/>
                  </a:ext>
                </a:extLst>
              </a:tr>
              <a:tr h="141037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957078"/>
                  </a:ext>
                </a:extLst>
              </a:tr>
              <a:tr h="662799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154255"/>
                  </a:ext>
                </a:extLst>
              </a:tr>
              <a:tr h="141037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541826"/>
                  </a:ext>
                </a:extLst>
              </a:tr>
              <a:tr h="295514">
                <a:tc gridSpan="4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605812"/>
                  </a:ext>
                </a:extLst>
              </a:tr>
              <a:tr h="1114864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4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448581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EDDD4D-A8C9-F248-1FA8-53DAA90FE066}"/>
              </a:ext>
            </a:extLst>
          </p:cNvPr>
          <p:cNvSpPr txBox="1"/>
          <p:nvPr/>
        </p:nvSpPr>
        <p:spPr>
          <a:xfrm>
            <a:off x="363414" y="429232"/>
            <a:ext cx="3466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問題を解決するワークシート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D5983FD-936B-7394-6237-52AF41D8E570}"/>
              </a:ext>
            </a:extLst>
          </p:cNvPr>
          <p:cNvSpPr txBox="1"/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6DCDACA-7068-9022-D1EF-32362D387098}"/>
              </a:ext>
            </a:extLst>
          </p:cNvPr>
          <p:cNvSpPr txBox="1"/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7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51C874E-9BB6-ADA2-BB12-C1325948103C}"/>
              </a:ext>
            </a:extLst>
          </p:cNvPr>
          <p:cNvSpPr txBox="1"/>
          <p:nvPr/>
        </p:nvSpPr>
        <p:spPr>
          <a:xfrm>
            <a:off x="367420" y="1122902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問題の明確化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28BAEB9-A67F-6A6C-5F28-72FA3901C055}"/>
              </a:ext>
            </a:extLst>
          </p:cNvPr>
          <p:cNvSpPr txBox="1"/>
          <p:nvPr/>
        </p:nvSpPr>
        <p:spPr>
          <a:xfrm>
            <a:off x="378009" y="2404513"/>
            <a:ext cx="19650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取り組む問題を決める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AEB082A-506D-B163-88C6-44A0FA51EA05}"/>
              </a:ext>
            </a:extLst>
          </p:cNvPr>
          <p:cNvSpPr txBox="1"/>
          <p:nvPr/>
        </p:nvSpPr>
        <p:spPr>
          <a:xfrm>
            <a:off x="378009" y="3625554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解決策を考え出す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3687978-A2BC-3AF3-26FD-2C4CDD5ED7CB}"/>
              </a:ext>
            </a:extLst>
          </p:cNvPr>
          <p:cNvSpPr txBox="1"/>
          <p:nvPr/>
        </p:nvSpPr>
        <p:spPr>
          <a:xfrm>
            <a:off x="378009" y="4723394"/>
            <a:ext cx="21402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解決策の長所と短所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1173E1F-3CB9-0CF7-F93C-7FB21481C02C}"/>
              </a:ext>
            </a:extLst>
          </p:cNvPr>
          <p:cNvSpPr txBox="1"/>
          <p:nvPr/>
        </p:nvSpPr>
        <p:spPr>
          <a:xfrm>
            <a:off x="378009" y="6059341"/>
            <a:ext cx="2466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5.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解決策を決める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EB6A797-624F-C390-7276-5EE485411721}"/>
              </a:ext>
            </a:extLst>
          </p:cNvPr>
          <p:cNvSpPr txBox="1"/>
          <p:nvPr/>
        </p:nvSpPr>
        <p:spPr>
          <a:xfrm>
            <a:off x="377482" y="6712910"/>
            <a:ext cx="32810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行動計画を立てる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1E836B5-AEE4-DBFA-5E82-BD657E85D3B9}"/>
              </a:ext>
            </a:extLst>
          </p:cNvPr>
          <p:cNvSpPr txBox="1"/>
          <p:nvPr/>
        </p:nvSpPr>
        <p:spPr>
          <a:xfrm>
            <a:off x="367420" y="1392191"/>
            <a:ext cx="196507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困っている問題や抱えている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問題を書き出してみましょう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C22299B-25F9-3892-CFE2-A712ABAB6B80}"/>
              </a:ext>
            </a:extLst>
          </p:cNvPr>
          <p:cNvSpPr txBox="1"/>
          <p:nvPr/>
        </p:nvSpPr>
        <p:spPr>
          <a:xfrm>
            <a:off x="367420" y="2661962"/>
            <a:ext cx="196507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結果をどうしたいでしょうか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目標を設定しましょう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1111754-4C7A-F0FD-7D2C-EAE1EDA68956}"/>
              </a:ext>
            </a:extLst>
          </p:cNvPr>
          <p:cNvSpPr txBox="1"/>
          <p:nvPr/>
        </p:nvSpPr>
        <p:spPr>
          <a:xfrm>
            <a:off x="367420" y="3862436"/>
            <a:ext cx="196507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思いついたことを何でも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書き出してみましょう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EE41FF2-1195-A3D3-F7E0-4E4002FD1B45}"/>
              </a:ext>
            </a:extLst>
          </p:cNvPr>
          <p:cNvSpPr txBox="1"/>
          <p:nvPr/>
        </p:nvSpPr>
        <p:spPr>
          <a:xfrm>
            <a:off x="367420" y="4984266"/>
            <a:ext cx="223398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・その解決策で、問題は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どの程度解決しそうでしょうか</a:t>
            </a: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・どのくらい実行可能でしょうか</a:t>
            </a: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・実行上の障害を予測しましょう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31949E9-7E4C-DA7F-42D8-5A32F791F1D4}"/>
              </a:ext>
            </a:extLst>
          </p:cNvPr>
          <p:cNvSpPr txBox="1"/>
          <p:nvPr/>
        </p:nvSpPr>
        <p:spPr>
          <a:xfrm>
            <a:off x="367420" y="6302336"/>
            <a:ext cx="19454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解決策を一つ選びましょう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25AF38B-C1BE-9DE5-E3BF-B6E02EDE4B66}"/>
              </a:ext>
            </a:extLst>
          </p:cNvPr>
          <p:cNvSpPr txBox="1"/>
          <p:nvPr/>
        </p:nvSpPr>
        <p:spPr>
          <a:xfrm>
            <a:off x="367419" y="6975969"/>
            <a:ext cx="2150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何を、いつまでに、どのように、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どのくらい、どうやって等、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具体的な計画にしましょう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また、うまくいかなかった時の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対処法も考えておきましょう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7C7167-47DF-FAB7-DE2E-01015ACAB9AF}"/>
              </a:ext>
            </a:extLst>
          </p:cNvPr>
          <p:cNvSpPr txBox="1"/>
          <p:nvPr/>
        </p:nvSpPr>
        <p:spPr>
          <a:xfrm>
            <a:off x="378009" y="8451409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7. </a:t>
            </a:r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解決策の評価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5EF7FC9-8825-A29D-42D3-1F399706FF29}"/>
              </a:ext>
            </a:extLst>
          </p:cNvPr>
          <p:cNvSpPr txBox="1"/>
          <p:nvPr/>
        </p:nvSpPr>
        <p:spPr>
          <a:xfrm>
            <a:off x="367420" y="8720292"/>
            <a:ext cx="274418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解決策を実行してみて、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発見した点や改善した方が</a:t>
            </a:r>
            <a:endParaRPr kumimoji="1" lang="en-US" altLang="ja-JP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00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良い点はありましたか？</a:t>
            </a:r>
            <a:endParaRPr kumimoji="1" lang="ja-JP" altLang="en-US" sz="100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B96952-D556-A4E9-80C3-D29F64182CD9}"/>
              </a:ext>
            </a:extLst>
          </p:cNvPr>
          <p:cNvSpPr txBox="1"/>
          <p:nvPr/>
        </p:nvSpPr>
        <p:spPr>
          <a:xfrm>
            <a:off x="4099613" y="3416834"/>
            <a:ext cx="851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長所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577CF37-D241-61D3-26F0-981C29F6BFF2}"/>
              </a:ext>
            </a:extLst>
          </p:cNvPr>
          <p:cNvSpPr txBox="1"/>
          <p:nvPr/>
        </p:nvSpPr>
        <p:spPr>
          <a:xfrm>
            <a:off x="5461934" y="3416834"/>
            <a:ext cx="851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短所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47A7888-F35F-E7E6-2710-23DFC0D944FE}"/>
              </a:ext>
            </a:extLst>
          </p:cNvPr>
          <p:cNvSpPr txBox="1"/>
          <p:nvPr/>
        </p:nvSpPr>
        <p:spPr>
          <a:xfrm>
            <a:off x="2451759" y="8071861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行動計画の実行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86E8AC3-B4B9-5DAD-ABBB-C15F6DE585EF}"/>
              </a:ext>
            </a:extLst>
          </p:cNvPr>
          <p:cNvCxnSpPr>
            <a:cxnSpLocks/>
          </p:cNvCxnSpPr>
          <p:nvPr/>
        </p:nvCxnSpPr>
        <p:spPr>
          <a:xfrm>
            <a:off x="2383092" y="3718391"/>
            <a:ext cx="4147500" cy="0"/>
          </a:xfrm>
          <a:prstGeom prst="line">
            <a:avLst/>
          </a:prstGeom>
          <a:ln w="12700">
            <a:solidFill>
              <a:srgbClr val="FAB4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5C8FF74-AF0E-B70E-05D2-05BF685D0E56}"/>
              </a:ext>
            </a:extLst>
          </p:cNvPr>
          <p:cNvSpPr txBox="1"/>
          <p:nvPr/>
        </p:nvSpPr>
        <p:spPr>
          <a:xfrm>
            <a:off x="2677119" y="3416834"/>
            <a:ext cx="8517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解決策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2767E0-6254-EB5E-2211-AD3251D95189}"/>
              </a:ext>
            </a:extLst>
          </p:cNvPr>
          <p:cNvSpPr txBox="1"/>
          <p:nvPr/>
        </p:nvSpPr>
        <p:spPr>
          <a:xfrm>
            <a:off x="2601403" y="1011876"/>
            <a:ext cx="6144423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子どもにすぐイライラしてしまう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F19A54-245C-43CE-19A0-6595D536D570}"/>
              </a:ext>
            </a:extLst>
          </p:cNvPr>
          <p:cNvSpPr txBox="1"/>
          <p:nvPr/>
        </p:nvSpPr>
        <p:spPr>
          <a:xfrm>
            <a:off x="2601403" y="1326201"/>
            <a:ext cx="6144423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料理を作るのに時間がかかる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A26785C-8A6A-0957-F1FE-3034BF2B8846}"/>
              </a:ext>
            </a:extLst>
          </p:cNvPr>
          <p:cNvSpPr txBox="1"/>
          <p:nvPr/>
        </p:nvSpPr>
        <p:spPr>
          <a:xfrm>
            <a:off x="2601403" y="1650051"/>
            <a:ext cx="6144423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朝、仕事に数分だが遅刻することが多い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DA0F65C-D7CC-35AA-2C44-80922E6F2887}"/>
              </a:ext>
            </a:extLst>
          </p:cNvPr>
          <p:cNvSpPr txBox="1"/>
          <p:nvPr/>
        </p:nvSpPr>
        <p:spPr>
          <a:xfrm>
            <a:off x="2601404" y="2442531"/>
            <a:ext cx="3878588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朝、家事を減らして仕事に遅れないようにする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7FFF83E-05AE-9DD2-2852-11979BE28ED2}"/>
              </a:ext>
            </a:extLst>
          </p:cNvPr>
          <p:cNvSpPr txBox="1"/>
          <p:nvPr/>
        </p:nvSpPr>
        <p:spPr>
          <a:xfrm>
            <a:off x="2460899" y="3882745"/>
            <a:ext cx="1369420" cy="514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0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10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0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朝ごはんを前日に作っておく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4B5694B-9F47-A9D4-2E13-B166292233F6}"/>
              </a:ext>
            </a:extLst>
          </p:cNvPr>
          <p:cNvSpPr txBox="1"/>
          <p:nvPr/>
        </p:nvSpPr>
        <p:spPr>
          <a:xfrm>
            <a:off x="3801375" y="3882745"/>
            <a:ext cx="1369420" cy="283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0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10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0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朝の洗い物が減る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BAF582-5B23-D7FD-70D6-6172A7FB63BB}"/>
              </a:ext>
            </a:extLst>
          </p:cNvPr>
          <p:cNvSpPr txBox="1"/>
          <p:nvPr/>
        </p:nvSpPr>
        <p:spPr>
          <a:xfrm>
            <a:off x="5204994" y="3882745"/>
            <a:ext cx="1369420" cy="283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0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10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0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夜の家事が増える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EF533F7-EF4B-4325-B958-383375B431B6}"/>
              </a:ext>
            </a:extLst>
          </p:cNvPr>
          <p:cNvSpPr txBox="1"/>
          <p:nvPr/>
        </p:nvSpPr>
        <p:spPr>
          <a:xfrm>
            <a:off x="2435141" y="4513809"/>
            <a:ext cx="1369420" cy="472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ゴミ出しを夫にお願いする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36BC4CC-7150-5157-FDE0-B51449B6B23A}"/>
              </a:ext>
            </a:extLst>
          </p:cNvPr>
          <p:cNvSpPr txBox="1"/>
          <p:nvPr/>
        </p:nvSpPr>
        <p:spPr>
          <a:xfrm>
            <a:off x="3804662" y="4513809"/>
            <a:ext cx="1588427" cy="264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5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分仕事に早く行ける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CE1829F-03A9-706C-6A98-2F2111AA513B}"/>
              </a:ext>
            </a:extLst>
          </p:cNvPr>
          <p:cNvSpPr txBox="1"/>
          <p:nvPr/>
        </p:nvSpPr>
        <p:spPr>
          <a:xfrm>
            <a:off x="5229856" y="4513809"/>
            <a:ext cx="1408057" cy="472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ゴミ出しのルールを</a:t>
            </a:r>
            <a:b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</a:b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伝えなければならない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6396AB2-9028-9728-166A-033D05C0D4AF}"/>
              </a:ext>
            </a:extLst>
          </p:cNvPr>
          <p:cNvSpPr txBox="1"/>
          <p:nvPr/>
        </p:nvSpPr>
        <p:spPr>
          <a:xfrm>
            <a:off x="2435141" y="5235026"/>
            <a:ext cx="1369420" cy="472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ドラム式洗濯機を</a:t>
            </a:r>
            <a:b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</a:b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買う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30669ED-63EA-8166-D560-A778C83D3D39}"/>
              </a:ext>
            </a:extLst>
          </p:cNvPr>
          <p:cNvSpPr txBox="1"/>
          <p:nvPr/>
        </p:nvSpPr>
        <p:spPr>
          <a:xfrm>
            <a:off x="3761601" y="5235026"/>
            <a:ext cx="1549790" cy="472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洗濯物を干さなくて</a:t>
            </a:r>
            <a:b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</a:b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済む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E9B190B-9F21-BF27-0F32-E4D38826D574}"/>
              </a:ext>
            </a:extLst>
          </p:cNvPr>
          <p:cNvSpPr txBox="1"/>
          <p:nvPr/>
        </p:nvSpPr>
        <p:spPr>
          <a:xfrm>
            <a:off x="5229793" y="5235026"/>
            <a:ext cx="1549790" cy="264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・</a:t>
            </a:r>
            <a:r>
              <a:rPr kumimoji="1" lang="en-US" altLang="ja-JP" sz="9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9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お金がかかる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3547311-7FB6-CECB-D118-CE809756B6CC}"/>
              </a:ext>
            </a:extLst>
          </p:cNvPr>
          <p:cNvSpPr txBox="1"/>
          <p:nvPr/>
        </p:nvSpPr>
        <p:spPr>
          <a:xfrm>
            <a:off x="2435140" y="6135421"/>
            <a:ext cx="2109996" cy="303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ゴミ出しを夫にお願いする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247E4F6-94F8-0233-9A15-33BA1D42E006}"/>
              </a:ext>
            </a:extLst>
          </p:cNvPr>
          <p:cNvSpPr txBox="1"/>
          <p:nvPr/>
        </p:nvSpPr>
        <p:spPr>
          <a:xfrm>
            <a:off x="2435139" y="6908153"/>
            <a:ext cx="4105516" cy="810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今日の夜、夫に朝はゴミをまとめて、ゴミ出しをお願いしたいことを伝える。</a:t>
            </a:r>
            <a:r>
              <a:rPr kumimoji="1" lang="en-US" altLang="ja-JP" sz="11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その時、ゴミ出しのルールも一緒に伝えて、明日からやってもらう。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43CDCE9-0406-7A0A-467B-9CAE70720A2B}"/>
              </a:ext>
            </a:extLst>
          </p:cNvPr>
          <p:cNvSpPr txBox="1"/>
          <p:nvPr/>
        </p:nvSpPr>
        <p:spPr>
          <a:xfrm>
            <a:off x="2435139" y="8629380"/>
            <a:ext cx="4105516" cy="557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家事が回らず困っていることを伝えたことで、家事分担について話ができた。</a:t>
            </a:r>
            <a:r>
              <a:rPr kumimoji="1" lang="en-US" altLang="ja-JP" sz="110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今後も家事を分担したいと思った。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C3E89E9-D0DE-FD8D-CE70-8B3F4A2E8137}"/>
              </a:ext>
            </a:extLst>
          </p:cNvPr>
          <p:cNvSpPr txBox="1"/>
          <p:nvPr/>
        </p:nvSpPr>
        <p:spPr>
          <a:xfrm>
            <a:off x="3135238" y="487314"/>
            <a:ext cx="1954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記入例</a:t>
            </a:r>
            <a:endParaRPr kumimoji="1" lang="ja-JP" altLang="en-US" sz="11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1" name="スライド番号プレースホルダー 8">
            <a:extLst>
              <a:ext uri="{FF2B5EF4-FFF2-40B4-BE49-F238E27FC236}">
                <a16:creationId xmlns:a16="http://schemas.microsoft.com/office/drawing/2014/main" id="{FAAEB0A4-65BC-A395-5EA6-35F73E514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85853" y="9328647"/>
            <a:ext cx="1543050" cy="527487"/>
          </a:xfrm>
        </p:spPr>
        <p:txBody>
          <a:bodyPr/>
          <a:lstStyle/>
          <a:p>
            <a:fld id="{0285A045-CE5B-1847-B226-3D60F9F1D49C}" type="slidenum">
              <a:rPr kumimoji="1" lang="ja-JP" altLang="en-US" smtClean="0">
                <a:latin typeface="BIZ UDPGothic" panose="020B0400000000000000" pitchFamily="34" charset="-128"/>
                <a:ea typeface="BIZ UDPGothic" panose="020B0400000000000000" pitchFamily="34" charset="-128"/>
              </a:rPr>
              <a:t>2</a:t>
            </a:fld>
            <a:endParaRPr kumimoji="1" lang="ja-JP" altLang="en-US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2" name="円/楕円 41">
            <a:extLst>
              <a:ext uri="{FF2B5EF4-FFF2-40B4-BE49-F238E27FC236}">
                <a16:creationId xmlns:a16="http://schemas.microsoft.com/office/drawing/2014/main" id="{AAFEE436-F30B-43A2-1ACB-5E6E0937DB32}"/>
              </a:ext>
            </a:extLst>
          </p:cNvPr>
          <p:cNvSpPr/>
          <p:nvPr/>
        </p:nvSpPr>
        <p:spPr>
          <a:xfrm>
            <a:off x="2577004" y="1713906"/>
            <a:ext cx="247742" cy="244644"/>
          </a:xfrm>
          <a:prstGeom prst="ellipse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77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8641</TotalTime>
  <Words>522</Words>
  <Application>Microsoft Macintosh PowerPoint</Application>
  <PresentationFormat>ユーザー設定</PresentationFormat>
  <Paragraphs>110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17</cp:revision>
  <dcterms:created xsi:type="dcterms:W3CDTF">2024-11-17T07:33:51Z</dcterms:created>
  <dcterms:modified xsi:type="dcterms:W3CDTF">2025-01-05T01:22:01Z</dcterms:modified>
  <cp:category/>
</cp:coreProperties>
</file>