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9" r:id="rId3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480"/>
    <a:srgbClr val="FDF5F2"/>
    <a:srgbClr val="FFEAD5"/>
    <a:srgbClr val="A06C4A"/>
    <a:srgbClr val="FA7D4B"/>
    <a:srgbClr val="EC9876"/>
    <a:srgbClr val="FEA868"/>
    <a:srgbClr val="FF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6"/>
    <p:restoredTop sz="94648"/>
  </p:normalViewPr>
  <p:slideViewPr>
    <p:cSldViewPr snapToGrid="0">
      <p:cViewPr varScale="1">
        <p:scale>
          <a:sx n="81" d="100"/>
          <a:sy n="81" d="100"/>
        </p:scale>
        <p:origin x="29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7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81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90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10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65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41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2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12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39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76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94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E8F474-C7E4-477B-7707-DC571FC6172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392161"/>
            <a:ext cx="2978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" altLang="ja-JP" sz="1600" b="1" spc="80" dirty="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SCBT</a:t>
            </a:r>
            <a:r>
              <a:rPr kumimoji="1" lang="ja-JP" altLang="en-US" sz="1600" b="1" spc="8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はじまりのシート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4F65024-C7FC-FA88-900E-0224DA586DC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1313580"/>
            <a:ext cx="439562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気分のチェック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5A8B62C-23E3-56C9-C78D-830B5E4FB9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1648541"/>
            <a:ext cx="674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（１）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今日の気分はどうですか？</a:t>
            </a:r>
            <a:endParaRPr kumimoji="1" lang="ja-JP" altLang="en-US" sz="115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65811C-7AC0-52A8-91E4-F0660183B92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14407" y="446033"/>
            <a:ext cx="36801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第　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回　　　　　　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年　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月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日　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B168DF8-C4DA-1899-66EA-A3596002D8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843752"/>
            <a:ext cx="67487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時間をより有効に使うために、前回のセッションから今回までを振り返り、準備をしましょう</a:t>
            </a:r>
            <a:endParaRPr kumimoji="1" lang="ja-JP" altLang="en-US" sz="110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84B9D39-741F-9A84-02B9-AD18B6CF88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2637586"/>
            <a:ext cx="674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（２）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今日の抑うつ度（</a:t>
            </a:r>
            <a:r>
              <a:rPr kumimoji="1" lang="en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QIDS-J</a:t>
            </a:r>
            <a:r>
              <a:rPr kumimoji="1" lang="ja-JP" altLang="en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）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は何点ですか？　　　　　前回　　　　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点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  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今回　　　　　点</a:t>
            </a:r>
            <a:endParaRPr kumimoji="1" lang="ja-JP" altLang="en-US" sz="115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61684F2-F064-938B-5A33-14D18484504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5171981"/>
            <a:ext cx="674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（１）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取り組んだ感想をお書きください</a:t>
            </a:r>
            <a:endParaRPr kumimoji="1" lang="ja-JP" altLang="en-US" sz="115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D3D52BF-4DEE-5561-F232-A40070DCE05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3206703"/>
            <a:ext cx="332535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2.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前回の振り返り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ADB8159-B818-5903-6B9A-B0147A7884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4804219"/>
            <a:ext cx="50086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3.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前回のアクションプランについて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2B2E489-D710-976A-6394-062A7EA9FF2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6249151"/>
            <a:ext cx="674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（２）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取り組めなかった方は、取り組む妨げになったのはどのようなことか書いてみましょう</a:t>
            </a:r>
            <a:endParaRPr kumimoji="1" lang="ja-JP" altLang="en-US" sz="115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401FC31-86D8-80AC-3AAD-A730264D59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7681012"/>
            <a:ext cx="674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（１）</a:t>
            </a:r>
            <a:r>
              <a:rPr kumimoji="1" lang="en-US" altLang="ja-JP" sz="115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前回から今回までの間で困ったことがなにか起きましたか。起きていれば書いてください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DD05D4C-27FA-0CC4-3160-59B17E9C7E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7342318"/>
            <a:ext cx="1760418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4.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アジェンダ設定　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5608892-8CBE-2B38-14DC-F3532720AFB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8652716"/>
            <a:ext cx="674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（２）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（１）のうち、今日話し合うと役に立ちそうなことはどのようなことでしょうか？</a:t>
            </a:r>
            <a:endParaRPr kumimoji="1" lang="ja-JP" altLang="en-US" sz="115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1FD1BEF1-85C9-6B00-D01F-762DA0433151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63415" y="763665"/>
            <a:ext cx="6131170" cy="0"/>
          </a:xfrm>
          <a:prstGeom prst="line">
            <a:avLst/>
          </a:prstGeom>
          <a:ln w="28575">
            <a:solidFill>
              <a:srgbClr val="FAB48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79546E9B-3C6C-13E6-4BEC-1D38F27D056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1961733"/>
            <a:ext cx="6131170" cy="529305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AD61933-077B-E0F3-DAFA-FE5EF28698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3512023"/>
            <a:ext cx="674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前回のセッションで印象に残っていること、気づいたこと、学んだことを振り返りましょう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3B027030-4058-EACD-AB65-2D289B907F0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8963468"/>
            <a:ext cx="6131170" cy="529305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A11222C5-2F02-B20A-65D0-DDC1FC6998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6556554"/>
            <a:ext cx="6131170" cy="529305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7FB6E62E-D880-DA95-7813-1FD04E11C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7987384"/>
            <a:ext cx="6131170" cy="529305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10685440-D574-6020-4468-2B1CDD50C4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3803595"/>
            <a:ext cx="6131171" cy="734197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F8149BFF-EAA3-8C41-F51A-673E29C4A20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5465022"/>
            <a:ext cx="6131170" cy="734197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6B41A075-2C60-B1A0-E3DB-DF4B3E21CAF6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4496815" y="2926960"/>
            <a:ext cx="450402" cy="0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E407CA05-E95C-867D-438C-6CF25F2B6A5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5758348" y="2926960"/>
            <a:ext cx="450402" cy="0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7DD19C6-4B10-7EAE-41E1-DB1113739E2A}"/>
              </a:ext>
            </a:extLst>
          </p:cNvPr>
          <p:cNvSpPr txBox="1"/>
          <p:nvPr/>
        </p:nvSpPr>
        <p:spPr>
          <a:xfrm>
            <a:off x="4496815" y="409840"/>
            <a:ext cx="6342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509E345-31E2-DE7F-E943-0278A0B03B1F}"/>
              </a:ext>
            </a:extLst>
          </p:cNvPr>
          <p:cNvSpPr txBox="1"/>
          <p:nvPr/>
        </p:nvSpPr>
        <p:spPr>
          <a:xfrm>
            <a:off x="5494935" y="409840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702308E-C8B1-49C3-6314-F4ED885C00A4}"/>
              </a:ext>
            </a:extLst>
          </p:cNvPr>
          <p:cNvSpPr txBox="1"/>
          <p:nvPr/>
        </p:nvSpPr>
        <p:spPr>
          <a:xfrm>
            <a:off x="6008740" y="409840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1191B6A-84F7-E31A-7F87-C75B48D6C679}"/>
              </a:ext>
            </a:extLst>
          </p:cNvPr>
          <p:cNvSpPr txBox="1"/>
          <p:nvPr/>
        </p:nvSpPr>
        <p:spPr>
          <a:xfrm>
            <a:off x="4496815" y="2604400"/>
            <a:ext cx="4504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C5C0C88-4F8B-CC02-8156-4F5A34D626E7}"/>
              </a:ext>
            </a:extLst>
          </p:cNvPr>
          <p:cNvSpPr txBox="1"/>
          <p:nvPr/>
        </p:nvSpPr>
        <p:spPr>
          <a:xfrm>
            <a:off x="5785683" y="2604400"/>
            <a:ext cx="4504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AE4A142-CB2C-96B7-8170-9A38CFF15CED}"/>
              </a:ext>
            </a:extLst>
          </p:cNvPr>
          <p:cNvSpPr txBox="1"/>
          <p:nvPr/>
        </p:nvSpPr>
        <p:spPr>
          <a:xfrm>
            <a:off x="3735804" y="409840"/>
            <a:ext cx="2701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8DBA960-9B62-5E69-C98A-44B4F87515CC}"/>
              </a:ext>
            </a:extLst>
          </p:cNvPr>
          <p:cNvSpPr txBox="1"/>
          <p:nvPr/>
        </p:nvSpPr>
        <p:spPr>
          <a:xfrm>
            <a:off x="390847" y="1955944"/>
            <a:ext cx="6076306" cy="548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73C0CFA-BE28-0E2A-71B4-7D071F100B5A}"/>
              </a:ext>
            </a:extLst>
          </p:cNvPr>
          <p:cNvSpPr txBox="1"/>
          <p:nvPr/>
        </p:nvSpPr>
        <p:spPr>
          <a:xfrm>
            <a:off x="390847" y="3886344"/>
            <a:ext cx="6076306" cy="548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FFC93E8-4172-265A-2A7B-88A5A01C8374}"/>
              </a:ext>
            </a:extLst>
          </p:cNvPr>
          <p:cNvSpPr txBox="1"/>
          <p:nvPr/>
        </p:nvSpPr>
        <p:spPr>
          <a:xfrm>
            <a:off x="390847" y="5567362"/>
            <a:ext cx="6076306" cy="548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32DA9ED-BA69-7723-3A2C-4BEC936CD6C1}"/>
              </a:ext>
            </a:extLst>
          </p:cNvPr>
          <p:cNvSpPr txBox="1"/>
          <p:nvPr/>
        </p:nvSpPr>
        <p:spPr>
          <a:xfrm>
            <a:off x="390847" y="6564889"/>
            <a:ext cx="6076306" cy="548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BC733F0C-0D59-EF7B-9990-264E7D66BAA7}"/>
              </a:ext>
            </a:extLst>
          </p:cNvPr>
          <p:cNvSpPr txBox="1"/>
          <p:nvPr/>
        </p:nvSpPr>
        <p:spPr>
          <a:xfrm>
            <a:off x="390847" y="7959579"/>
            <a:ext cx="6076306" cy="548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3D008512-D415-4169-65E9-450FB5204D43}"/>
              </a:ext>
            </a:extLst>
          </p:cNvPr>
          <p:cNvSpPr txBox="1"/>
          <p:nvPr/>
        </p:nvSpPr>
        <p:spPr>
          <a:xfrm>
            <a:off x="390847" y="8947870"/>
            <a:ext cx="6076306" cy="548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289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35014-74F2-A878-CB12-7E402C71F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83F2B03-12F8-43B7-1CEA-CAE8F5E8DA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392161"/>
            <a:ext cx="2992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" altLang="ja-JP" sz="1600" b="1" spc="80" dirty="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SCBT</a:t>
            </a:r>
            <a:r>
              <a:rPr kumimoji="1" lang="ja-JP" altLang="en-US" sz="1600" b="1" spc="8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おわりのシート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7077130-AFA1-AC5F-6044-3CCCB0EF3D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1313580"/>
            <a:ext cx="452031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次のセッションまでに利用するマテリアル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BA9B277-AC79-50B7-2385-10522F03E2A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1930009"/>
            <a:ext cx="6748799" cy="10648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①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認知行動療法とは～心のストレスを軽くする治療法　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②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認知行動療法の基本モデル　</a:t>
            </a:r>
            <a:endParaRPr kumimoji="1" lang="en-US" altLang="ja-JP" sz="11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③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効率型認知行動療法について　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④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行動を活性化させる　</a:t>
            </a:r>
            <a:endParaRPr kumimoji="1" lang="en-US" altLang="ja-JP" sz="11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⑤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考えを工夫する（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6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つのコラム）　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⑥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考えを工夫する（適応的思考の導き方）　　</a:t>
            </a:r>
            <a:endParaRPr kumimoji="1" lang="en-US" altLang="ja-JP" sz="11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⑦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問題を解決する　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⑧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気持ちを上手に伝える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391A3AC-A3C7-6CDF-52DD-132A6308E6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99293" y="446033"/>
            <a:ext cx="35952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第　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回　　　　　　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年　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月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日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FA953EC-EC58-1519-1CCD-2C87928570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6234823"/>
            <a:ext cx="299284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2.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アクションプラン</a:t>
            </a: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F47B8E2C-BB5B-3941-65E5-52A8500E0CB8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63415" y="763665"/>
            <a:ext cx="6131170" cy="0"/>
          </a:xfrm>
          <a:prstGeom prst="line">
            <a:avLst/>
          </a:prstGeom>
          <a:ln w="28575">
            <a:solidFill>
              <a:srgbClr val="FAB48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73E0E9A0-04CA-1082-CEF6-BE1808E328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6540143"/>
            <a:ext cx="674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次回までに確認したり練習したりできそうなことは何でしょうか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0F0DA44E-E827-D5F6-34EB-4FFF0301FC2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6831715"/>
            <a:ext cx="6131171" cy="1529752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18DF082-C2E4-A88E-9F39-20E61A7D57B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09789" y="1313108"/>
            <a:ext cx="25132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□にて選択</a:t>
            </a:r>
            <a:endParaRPr kumimoji="1" lang="ja-JP" altLang="en-US" sz="1150" spc="5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3F596A14-3FFF-7242-7E67-A6CF4E9F352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048489" y="1368110"/>
            <a:ext cx="122152" cy="115172"/>
          </a:xfrm>
          <a:custGeom>
            <a:avLst/>
            <a:gdLst>
              <a:gd name="connsiteX0" fmla="*/ 0 w 122152"/>
              <a:gd name="connsiteY0" fmla="*/ 69801 h 115172"/>
              <a:gd name="connsiteX1" fmla="*/ 13960 w 122152"/>
              <a:gd name="connsiteY1" fmla="*/ 94232 h 115172"/>
              <a:gd name="connsiteX2" fmla="*/ 27920 w 122152"/>
              <a:gd name="connsiteY2" fmla="*/ 115172 h 115172"/>
              <a:gd name="connsiteX3" fmla="*/ 52351 w 122152"/>
              <a:gd name="connsiteY3" fmla="*/ 80272 h 115172"/>
              <a:gd name="connsiteX4" fmla="*/ 59331 w 122152"/>
              <a:gd name="connsiteY4" fmla="*/ 69801 h 115172"/>
              <a:gd name="connsiteX5" fmla="*/ 69801 w 122152"/>
              <a:gd name="connsiteY5" fmla="*/ 59331 h 115172"/>
              <a:gd name="connsiteX6" fmla="*/ 76781 w 122152"/>
              <a:gd name="connsiteY6" fmla="*/ 48861 h 115172"/>
              <a:gd name="connsiteX7" fmla="*/ 94232 w 122152"/>
              <a:gd name="connsiteY7" fmla="*/ 31411 h 115172"/>
              <a:gd name="connsiteX8" fmla="*/ 101212 w 122152"/>
              <a:gd name="connsiteY8" fmla="*/ 24430 h 115172"/>
              <a:gd name="connsiteX9" fmla="*/ 108192 w 122152"/>
              <a:gd name="connsiteY9" fmla="*/ 13960 h 115172"/>
              <a:gd name="connsiteX10" fmla="*/ 122152 w 122152"/>
              <a:gd name="connsiteY10" fmla="*/ 0 h 115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2152" h="115172">
                <a:moveTo>
                  <a:pt x="0" y="69801"/>
                </a:moveTo>
                <a:cubicBezTo>
                  <a:pt x="4653" y="77945"/>
                  <a:pt x="9044" y="86244"/>
                  <a:pt x="13960" y="94232"/>
                </a:cubicBezTo>
                <a:cubicBezTo>
                  <a:pt x="18357" y="101377"/>
                  <a:pt x="27920" y="115172"/>
                  <a:pt x="27920" y="115172"/>
                </a:cubicBezTo>
                <a:cubicBezTo>
                  <a:pt x="43417" y="94509"/>
                  <a:pt x="35172" y="106040"/>
                  <a:pt x="52351" y="80272"/>
                </a:cubicBezTo>
                <a:cubicBezTo>
                  <a:pt x="54678" y="76782"/>
                  <a:pt x="56365" y="72767"/>
                  <a:pt x="59331" y="69801"/>
                </a:cubicBezTo>
                <a:cubicBezTo>
                  <a:pt x="62821" y="66311"/>
                  <a:pt x="66641" y="63123"/>
                  <a:pt x="69801" y="59331"/>
                </a:cubicBezTo>
                <a:cubicBezTo>
                  <a:pt x="72486" y="56109"/>
                  <a:pt x="74019" y="52018"/>
                  <a:pt x="76781" y="48861"/>
                </a:cubicBezTo>
                <a:cubicBezTo>
                  <a:pt x="82198" y="42670"/>
                  <a:pt x="88415" y="37228"/>
                  <a:pt x="94232" y="31411"/>
                </a:cubicBezTo>
                <a:cubicBezTo>
                  <a:pt x="96559" y="29084"/>
                  <a:pt x="99387" y="27168"/>
                  <a:pt x="101212" y="24430"/>
                </a:cubicBezTo>
                <a:cubicBezTo>
                  <a:pt x="103539" y="20940"/>
                  <a:pt x="105507" y="17182"/>
                  <a:pt x="108192" y="13960"/>
                </a:cubicBezTo>
                <a:lnTo>
                  <a:pt x="122152" y="0"/>
                </a:lnTo>
              </a:path>
            </a:pathLst>
          </a:cu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6E31205-0AE6-B416-FF9A-C054D3C44D2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1696067"/>
            <a:ext cx="13153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動画</a:t>
            </a:r>
            <a:endParaRPr kumimoji="1" lang="ja-JP" altLang="en-US" sz="1150" spc="5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A2CF05C-0732-302D-F9EE-C7BB8955BA8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3423143"/>
            <a:ext cx="6748799" cy="1572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①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目標を決める　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②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週間活動記録表　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③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行動を振り返る　</a:t>
            </a:r>
            <a:endParaRPr kumimoji="1" lang="en-US" altLang="ja-JP" sz="11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④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気分を楽にする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100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のアイディア　 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⑤ 6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つのコラム　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⑥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問題を解決する</a:t>
            </a:r>
            <a:endParaRPr kumimoji="1" lang="en-US" altLang="ja-JP" sz="11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⑦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気持ちを上手に伝える　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⑧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心の法則リスト　</a:t>
            </a:r>
            <a:endParaRPr kumimoji="1" lang="en-US" altLang="ja-JP" sz="11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⑨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中核的な考え方のクセに気づく（下向き矢印法）　□ 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⑩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治療の終結に向かう　</a:t>
            </a:r>
            <a:endParaRPr kumimoji="1" lang="en-US" altLang="ja-JP" sz="11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□</a:t>
            </a:r>
            <a:r>
              <a:rPr kumimoji="1" lang="en-US" altLang="ja-JP" sz="110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⑪ </a:t>
            </a:r>
            <a:r>
              <a:rPr kumimoji="1" lang="ja-JP" altLang="en-US" sz="11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「認知のかたより」に注目する</a:t>
            </a:r>
          </a:p>
          <a:p>
            <a:pPr>
              <a:lnSpc>
                <a:spcPct val="150000"/>
              </a:lnSpc>
            </a:pPr>
            <a:endParaRPr kumimoji="1" lang="ja-JP" altLang="en-US" sz="1100" spc="3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6C65548-EA7F-1A14-6932-51664C83A6C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0" y="3189201"/>
            <a:ext cx="16345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ワークシート</a:t>
            </a:r>
            <a:endParaRPr kumimoji="1" lang="ja-JP" altLang="en-US" sz="1150" spc="5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BE6D61F-4036-D6F8-FC57-5EA86305D04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4994852"/>
            <a:ext cx="13153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その他</a:t>
            </a:r>
            <a:endParaRPr kumimoji="1" lang="ja-JP" altLang="en-US" sz="1150" spc="5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A5745BB2-9B62-EED1-F46C-FD0BDD24EC4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5292282"/>
            <a:ext cx="6131171" cy="518209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41AF4275-2A0B-7F4C-D1CE-F947931378E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8647912"/>
            <a:ext cx="67487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次回予定日時：　　　月　　　日　　　　時</a:t>
            </a:r>
          </a:p>
        </p:txBody>
      </p:sp>
      <p:pic>
        <p:nvPicPr>
          <p:cNvPr id="39" name="図 38">
            <a:extLst>
              <a:ext uri="{FF2B5EF4-FFF2-40B4-BE49-F238E27FC236}">
                <a16:creationId xmlns:a16="http://schemas.microsoft.com/office/drawing/2014/main" id="{AA499C14-47B0-A9C0-DEF7-A8616369F0A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5225144" y="7978728"/>
            <a:ext cx="1197935" cy="1861588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3176C3B-468D-39BE-8A06-9C4DEE6FAFE8}"/>
              </a:ext>
            </a:extLst>
          </p:cNvPr>
          <p:cNvSpPr txBox="1"/>
          <p:nvPr/>
        </p:nvSpPr>
        <p:spPr>
          <a:xfrm>
            <a:off x="4496815" y="409840"/>
            <a:ext cx="6342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2AABD44-90A3-CBC5-0479-10A3A2E1730F}"/>
              </a:ext>
            </a:extLst>
          </p:cNvPr>
          <p:cNvSpPr txBox="1"/>
          <p:nvPr/>
        </p:nvSpPr>
        <p:spPr>
          <a:xfrm>
            <a:off x="5494935" y="409840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A07101B-7954-14B7-C54D-54260DC2BD0B}"/>
              </a:ext>
            </a:extLst>
          </p:cNvPr>
          <p:cNvSpPr txBox="1"/>
          <p:nvPr/>
        </p:nvSpPr>
        <p:spPr>
          <a:xfrm>
            <a:off x="6008740" y="409840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3C6DE06-AD55-25CD-6410-A94D0691ACC8}"/>
              </a:ext>
            </a:extLst>
          </p:cNvPr>
          <p:cNvSpPr txBox="1"/>
          <p:nvPr/>
        </p:nvSpPr>
        <p:spPr>
          <a:xfrm>
            <a:off x="3735804" y="409840"/>
            <a:ext cx="2701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5ED19FF-BE1B-73EC-1AF0-B82ABC32E697}"/>
              </a:ext>
            </a:extLst>
          </p:cNvPr>
          <p:cNvSpPr txBox="1"/>
          <p:nvPr/>
        </p:nvSpPr>
        <p:spPr>
          <a:xfrm>
            <a:off x="2438840" y="8647912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260F96B-C969-02FE-8341-F67661DD4595}"/>
              </a:ext>
            </a:extLst>
          </p:cNvPr>
          <p:cNvSpPr txBox="1"/>
          <p:nvPr/>
        </p:nvSpPr>
        <p:spPr>
          <a:xfrm>
            <a:off x="1892297" y="8647912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B95D164-0A0D-653A-74CC-D26FF38C3F86}"/>
              </a:ext>
            </a:extLst>
          </p:cNvPr>
          <p:cNvSpPr txBox="1"/>
          <p:nvPr/>
        </p:nvSpPr>
        <p:spPr>
          <a:xfrm>
            <a:off x="1419963" y="8647912"/>
            <a:ext cx="2701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B316AA0-A8CD-84B4-07FD-5DA09FBA3C3F}"/>
              </a:ext>
            </a:extLst>
          </p:cNvPr>
          <p:cNvSpPr txBox="1"/>
          <p:nvPr/>
        </p:nvSpPr>
        <p:spPr>
          <a:xfrm>
            <a:off x="390847" y="5286424"/>
            <a:ext cx="6076306" cy="548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07B05EB-0021-7D8C-7109-6C013FAD85C6}"/>
              </a:ext>
            </a:extLst>
          </p:cNvPr>
          <p:cNvSpPr txBox="1"/>
          <p:nvPr/>
        </p:nvSpPr>
        <p:spPr>
          <a:xfrm>
            <a:off x="390847" y="7037719"/>
            <a:ext cx="6076306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3053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376</Words>
  <Application>Microsoft Macintosh PowerPoint</Application>
  <PresentationFormat>ユーザー設定</PresentationFormat>
  <Paragraphs>37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UDPGothic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比奈子 浅沼</dc:creator>
  <cp:keywords/>
  <dc:description/>
  <cp:lastModifiedBy>比奈子 浅沼</cp:lastModifiedBy>
  <cp:revision>10</cp:revision>
  <dcterms:created xsi:type="dcterms:W3CDTF">2024-11-17T07:33:51Z</dcterms:created>
  <dcterms:modified xsi:type="dcterms:W3CDTF">2025-01-05T01:29:52Z</dcterms:modified>
  <cp:category/>
</cp:coreProperties>
</file>